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6"/>
  </p:notesMasterIdLst>
  <p:sldIdLst>
    <p:sldId id="257" r:id="rId2"/>
    <p:sldId id="317" r:id="rId3"/>
    <p:sldId id="313" r:id="rId4"/>
    <p:sldId id="308" r:id="rId5"/>
    <p:sldId id="307" r:id="rId6"/>
    <p:sldId id="270" r:id="rId7"/>
    <p:sldId id="306" r:id="rId8"/>
    <p:sldId id="274" r:id="rId9"/>
    <p:sldId id="276" r:id="rId10"/>
    <p:sldId id="289" r:id="rId11"/>
    <p:sldId id="290" r:id="rId12"/>
    <p:sldId id="291" r:id="rId13"/>
    <p:sldId id="292" r:id="rId14"/>
    <p:sldId id="275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93" r:id="rId38"/>
    <p:sldId id="288" r:id="rId39"/>
    <p:sldId id="273" r:id="rId40"/>
    <p:sldId id="281" r:id="rId41"/>
    <p:sldId id="272" r:id="rId42"/>
    <p:sldId id="314" r:id="rId43"/>
    <p:sldId id="315" r:id="rId44"/>
    <p:sldId id="316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621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C02E2-990E-45FF-A1E9-7391B56471F2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E8F98-E54B-4F00-94F4-2A33D5569F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81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07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Valid </a:t>
            </a:r>
            <a:r>
              <a:rPr lang="zh-TW" altLang="en-US" dirty="0" smtClean="0"/>
              <a:t>有效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8F98-E54B-4F00-94F4-2A33D5569FE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03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https://blog.csdn.net/zhuzuwei/article/details/78652411</a:t>
            </a:r>
          </a:p>
          <a:p>
            <a:r>
              <a:rPr lang="en-US" altLang="zh-TW" dirty="0" smtClean="0"/>
              <a:t>https://keras-cn.readthedocs.io/en/latest/layers/advanced_activation_layer/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當不激活時，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LeakyReLU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仍然會有非零輸出值，從而獲得一個小梯度，避免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可能出現的神經元“死亡”現象。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8F98-E54B-4F00-94F4-2A33D5569FE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38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https://morvanzhou.github.io/tutorials/machine-learning/ML-intro/3-08-batch-normalization/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8F98-E54B-4F00-94F4-2A33D5569FE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23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https://ithelp.ithome.com.tw/articles/10191725?sc=iThelpR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8F98-E54B-4F00-94F4-2A33D5569FE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388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https://ithelp.ithome.com.tw/articles/10188044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8F98-E54B-4F00-94F4-2A33D5569FE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67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https://ithelp.ithome.com.tw/articles/10188044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8F98-E54B-4F00-94F4-2A33D5569FE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166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https://ithelp.ithome.com.tw/articles/10188044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8F98-E54B-4F00-94F4-2A33D5569FE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71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https://blog.csdn.net/chenxueying1993/article/details/80065318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8F98-E54B-4F00-94F4-2A33D5569FE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044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https://blog.csdn.net/neil3611244/article/details/81462082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8F98-E54B-4F00-94F4-2A33D5569FE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13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885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288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788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634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942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532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116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431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86227"/>
      </p:ext>
    </p:extLst>
  </p:cSld>
  <p:clrMapOvr>
    <a:masterClrMapping/>
  </p:clrMapOvr>
  <p:transition spd="slow" advTm="4043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236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87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95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44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05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38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72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26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488516-0D6D-47FC-96FD-4403A8F02C05}" type="datetimeFigureOut">
              <a:rPr lang="zh-TW" altLang="en-US" smtClean="0"/>
              <a:t>2019/1/16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E490E0-6C1D-4011-B5D9-EEF77A48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75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446AA-257B-466B-A599-2F59590A1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2" y="1135425"/>
            <a:ext cx="9392570" cy="1869031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Style </a:t>
            </a:r>
            <a:r>
              <a:rPr lang="en-US" altLang="zh-TW" sz="4800" b="1" dirty="0" err="1"/>
              <a:t>Transfering</a:t>
            </a:r>
            <a:r>
              <a:rPr lang="en-US" altLang="zh-TW" sz="4800" b="1" dirty="0"/>
              <a:t> Your Image</a:t>
            </a:r>
            <a:br>
              <a:rPr lang="en-US" altLang="zh-TW" sz="4800" b="1" dirty="0"/>
            </a:br>
            <a:r>
              <a:rPr lang="en-US" altLang="zh-TW" sz="4800" b="1" dirty="0"/>
              <a:t>Using </a:t>
            </a:r>
            <a:r>
              <a:rPr lang="en-US" altLang="zh-TW" sz="4800" b="1" dirty="0" err="1"/>
              <a:t>CycleGAN</a:t>
            </a:r>
            <a:endParaRPr lang="zh-TW" altLang="en-US" sz="4800" b="1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10C6BE6-2B29-4AE8-B482-66DBE67D2252}"/>
              </a:ext>
            </a:extLst>
          </p:cNvPr>
          <p:cNvCxnSpPr>
            <a:cxnSpLocks/>
          </p:cNvCxnSpPr>
          <p:nvPr/>
        </p:nvCxnSpPr>
        <p:spPr>
          <a:xfrm>
            <a:off x="1802167" y="3737498"/>
            <a:ext cx="91144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2076994" y="4019278"/>
            <a:ext cx="7707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報告人</a:t>
            </a:r>
            <a:r>
              <a:rPr lang="zh-TW" altLang="en-US" sz="3600" dirty="0" smtClean="0"/>
              <a:t>：</a:t>
            </a:r>
            <a:r>
              <a:rPr lang="zh-TW" altLang="en-US" sz="3600" b="1" dirty="0" smtClean="0">
                <a:solidFill>
                  <a:srgbClr val="002060"/>
                </a:solidFill>
              </a:rPr>
              <a:t>何應承</a:t>
            </a:r>
            <a:endParaRPr lang="en-US" altLang="zh-TW" sz="3600" b="1" dirty="0" smtClean="0">
              <a:solidFill>
                <a:srgbClr val="002060"/>
              </a:solidFill>
            </a:endParaRPr>
          </a:p>
          <a:p>
            <a:r>
              <a:rPr lang="zh-TW" altLang="en-US" sz="3600" dirty="0" smtClean="0"/>
              <a:t>指導</a:t>
            </a:r>
            <a:r>
              <a:rPr lang="zh-TW" altLang="en-US" sz="3600" dirty="0"/>
              <a:t>教授</a:t>
            </a:r>
            <a:r>
              <a:rPr lang="en-US" altLang="zh-TW" sz="3600" dirty="0"/>
              <a:t>:</a:t>
            </a:r>
            <a:r>
              <a:rPr lang="zh-TW" altLang="en-US" sz="3600" dirty="0"/>
              <a:t>曾龍恩師</a:t>
            </a:r>
          </a:p>
          <a:p>
            <a:r>
              <a:rPr lang="zh-TW" altLang="en-US" sz="3600" dirty="0"/>
              <a:t>課程名稱</a:t>
            </a:r>
            <a:r>
              <a:rPr lang="en-US" altLang="zh-TW" sz="3600" dirty="0"/>
              <a:t>:</a:t>
            </a:r>
            <a:r>
              <a:rPr lang="zh-TW" altLang="en-US" sz="3600" dirty="0"/>
              <a:t>人工智慧與資訊安全</a:t>
            </a:r>
          </a:p>
          <a:p>
            <a:r>
              <a:rPr lang="zh-TW" altLang="en-US" sz="3600" dirty="0"/>
              <a:t>報告日期</a:t>
            </a:r>
            <a:r>
              <a:rPr lang="en-US" altLang="zh-TW" sz="3600" dirty="0"/>
              <a:t>:</a:t>
            </a:r>
            <a:r>
              <a:rPr lang="en-US" altLang="zh-TW" sz="3600" dirty="0" smtClean="0"/>
              <a:t>2019.1.16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3182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92184" y="5294116"/>
            <a:ext cx="11599816" cy="206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kernel_size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為卷積核的寬度和長度，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strides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為卷積的步長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Padding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same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代表保留邊界處的捲積結果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activation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：激活函數</a:t>
            </a:r>
          </a:p>
          <a:p>
            <a:pPr marL="0" indent="0">
              <a:buNone/>
            </a:pP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LeakyRelU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是修正線性單元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alpha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：負數部分的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斜率，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Batch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Normalization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標準化</a:t>
            </a:r>
          </a:p>
          <a:p>
            <a:pPr marL="0" indent="0">
              <a:buNone/>
            </a:pP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generator.py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29692" r="1704" b="24288"/>
          <a:stretch/>
        </p:blipFill>
        <p:spPr>
          <a:xfrm>
            <a:off x="0" y="1481473"/>
            <a:ext cx="12358690" cy="32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3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92184" y="5394482"/>
            <a:ext cx="11599816" cy="206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UpSampling2D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2D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輸入的上採樣層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Batch Normalization: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批標準化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momentum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：更新的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動能 一般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訂為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0.5,concatenate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為連接兩個圖像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generator.py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17968" r="5271" b="26563"/>
          <a:stretch/>
        </p:blipFill>
        <p:spPr>
          <a:xfrm>
            <a:off x="0" y="1595773"/>
            <a:ext cx="11906250" cy="391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72591" y="5051229"/>
            <a:ext cx="11599816" cy="206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UpSampling2D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輸入的上採樣層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Batch Normalization: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批標準化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momentum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：更新的動能 一般訂為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0.5,concatenate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為連接兩個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圖像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generator.py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4648" r="4612" b="51368"/>
          <a:stretch/>
        </p:blipFill>
        <p:spPr>
          <a:xfrm>
            <a:off x="0" y="1837765"/>
            <a:ext cx="12411075" cy="248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3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449309" y="5072063"/>
            <a:ext cx="11599816" cy="1955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UpSampling2D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輸入的上採樣層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Convolution2D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卷積層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Batch Normalization: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批標準化</a:t>
            </a:r>
          </a:p>
          <a:p>
            <a:pPr marL="0" indent="0">
              <a:buNone/>
            </a:pP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generator.py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32813" r="2965" b="32812"/>
          <a:stretch/>
        </p:blipFill>
        <p:spPr>
          <a:xfrm>
            <a:off x="-138113" y="2001911"/>
            <a:ext cx="12330113" cy="245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generator.py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08" t="68788" r="32166" b="13650"/>
          <a:stretch/>
        </p:blipFill>
        <p:spPr>
          <a:xfrm>
            <a:off x="0" y="2311590"/>
            <a:ext cx="11796332" cy="1719909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5801" y="4279693"/>
            <a:ext cx="10394706" cy="1581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Summaray</a:t>
            </a:r>
            <a:r>
              <a:rPr lang="en-US" altLang="zh-CN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function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打</a:t>
            </a:r>
            <a:r>
              <a:rPr lang="zh-CN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印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出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生成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CN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概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况</a:t>
            </a:r>
            <a:endParaRPr lang="en-US" altLang="zh-CN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CN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Save_model</a:t>
            </a:r>
            <a:r>
              <a:rPr lang="en-US" altLang="zh-CN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function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將生成模型圖片存在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out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資料夾裡</a:t>
            </a:r>
            <a:endParaRPr lang="en-US" altLang="zh-CN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05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 smtClean="0">
                <a:solidFill>
                  <a:schemeClr val="tx1"/>
                </a:solidFill>
              </a:rPr>
              <a:t>gan.py</a:t>
            </a:r>
            <a:endParaRPr lang="en-US" altLang="zh-TW" sz="4800" dirty="0">
              <a:solidFill>
                <a:schemeClr val="tx1"/>
              </a:solidFill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780077" y="5017170"/>
            <a:ext cx="10302606" cy="522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b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gan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class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__</a:t>
            </a:r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init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__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summary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save_model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function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35982" r="43140" b="38945"/>
          <a:stretch/>
        </p:blipFill>
        <p:spPr>
          <a:xfrm>
            <a:off x="681076" y="1967175"/>
            <a:ext cx="10401607" cy="257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3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gan.py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30054" r="27346" b="33584"/>
          <a:stretch/>
        </p:blipFill>
        <p:spPr>
          <a:xfrm>
            <a:off x="815643" y="1837765"/>
            <a:ext cx="10135020" cy="285180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92184" y="4900612"/>
            <a:ext cx="11599816" cy="2569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建構子設定模型輸入與模型輸出，優化器採用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SGD</a:t>
            </a: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MSE(</a:t>
            </a:r>
            <a:r>
              <a:rPr lang="zh-TW" altLang="en-US" dirty="0"/>
              <a:t>均方誤差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 = mean squared error</a:t>
            </a: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MAE(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平均絕對誤差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)= mean absolute error</a:t>
            </a:r>
          </a:p>
          <a:p>
            <a:pPr marL="0" indent="0">
              <a:buNone/>
            </a:pP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219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gan.py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72591" y="5051229"/>
            <a:ext cx="11599816" cy="206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的子類別，回傳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</a:p>
          <a:p>
            <a:pPr marL="0" indent="0">
              <a:buNone/>
            </a:pP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58096" r="73370" b="27283"/>
          <a:stretch/>
        </p:blipFill>
        <p:spPr>
          <a:xfrm>
            <a:off x="2618528" y="2046773"/>
            <a:ext cx="6107461" cy="18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8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5801" y="4514824"/>
            <a:ext cx="10394706" cy="1581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Summaray</a:t>
            </a:r>
            <a:r>
              <a:rPr lang="en-US" altLang="zh-CN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function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打</a:t>
            </a:r>
            <a:r>
              <a:rPr lang="zh-CN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印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出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CN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概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况</a:t>
            </a:r>
            <a:endParaRPr lang="en-US" altLang="zh-CN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CN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Save_model</a:t>
            </a:r>
            <a:r>
              <a:rPr lang="en-US" altLang="zh-CN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function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將主模型圖片存在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out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資料夾裡</a:t>
            </a:r>
            <a:endParaRPr lang="en-US" altLang="zh-CN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gan.py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6" t="72224" r="37350" b="11106"/>
          <a:stretch/>
        </p:blipFill>
        <p:spPr>
          <a:xfrm>
            <a:off x="0" y="2366297"/>
            <a:ext cx="11681266" cy="17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Discriminator.py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780077" y="5017170"/>
            <a:ext cx="10302606" cy="522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Discriminator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class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__</a:t>
            </a:r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init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__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summary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save_model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function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1402" r="21517" b="24299"/>
          <a:stretch/>
        </p:blipFill>
        <p:spPr>
          <a:xfrm>
            <a:off x="0" y="2377438"/>
            <a:ext cx="11406665" cy="19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2427316" y="295001"/>
            <a:ext cx="73373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4900" b="1" cap="all" dirty="0">
                <a:solidFill>
                  <a:schemeClr val="accent1"/>
                </a:solidFill>
              </a:rPr>
              <a:t>Generative Adversarial </a:t>
            </a:r>
            <a:r>
              <a:rPr lang="en-US" altLang="zh-CN" sz="4900" b="1" cap="all" dirty="0" smtClean="0">
                <a:solidFill>
                  <a:schemeClr val="accent1"/>
                </a:solidFill>
              </a:rPr>
              <a:t>Network(GAN</a:t>
            </a:r>
            <a:r>
              <a:rPr lang="en-US" altLang="zh-CN" sz="4900" b="1" cap="all" dirty="0">
                <a:solidFill>
                  <a:schemeClr val="accent1"/>
                </a:solidFill>
              </a:rPr>
              <a:t>)</a:t>
            </a:r>
            <a:endParaRPr lang="en-GB" altLang="zh-CN" sz="4900" b="1" cap="all" dirty="0">
              <a:solidFill>
                <a:schemeClr val="accent1"/>
              </a:solidFill>
            </a:endParaRPr>
          </a:p>
        </p:txBody>
      </p:sp>
      <p:sp>
        <p:nvSpPr>
          <p:cNvPr id="57" name="Shape 1540"/>
          <p:cNvSpPr txBox="1"/>
          <p:nvPr/>
        </p:nvSpPr>
        <p:spPr>
          <a:xfrm>
            <a:off x="714896" y="3429000"/>
            <a:ext cx="10690166" cy="29872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>
              <a:lnSpc>
                <a:spcPct val="150000"/>
              </a:lnSpc>
              <a:buSzPct val="25000"/>
            </a:pPr>
            <a:r>
              <a:rPr lang="en-US" altLang="zh-TW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GAN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由生成器 （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Generator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）和判斷器 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(Discriminator)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兩個神經網絡所組成，這兩個神經網絡擁有不一樣的目標，相互對抗。很常聽到的形容是，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Generator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是負責做假鈔的人，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Discriminator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是警察檢驗是否為假鈔。因為之間的對抗關係，所以稱為生成對抗網絡。</a:t>
            </a:r>
          </a:p>
          <a:p>
            <a:pPr lvl="0">
              <a:lnSpc>
                <a:spcPct val="150000"/>
              </a:lnSpc>
              <a:buSzPct val="25000"/>
            </a:pPr>
            <a:endParaRPr lang="zh-TW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/>
              <a:ea typeface="Adobe 繁黑體 Std B" panose="020B0700000000000000" pitchFamily="34" charset="-120"/>
              <a:cs typeface="Montserrat" panose="02000505000000020004"/>
              <a:sym typeface="Montserrat" panose="02000505000000020004"/>
            </a:endParaRPr>
          </a:p>
          <a:p>
            <a:pPr lvl="0">
              <a:lnSpc>
                <a:spcPct val="150000"/>
              </a:lnSpc>
              <a:buSzPct val="25000"/>
            </a:pP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那為什麼 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GAN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產生的圖片會優於 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VAE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所產生的呢？關鍵在於 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VAE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作法的目標是圖片越相似越好，但實際上越相似可能不是最好。而 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GAN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是透過 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discriminator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來達成目標，不像 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VAE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偏表面學習，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GAN 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是學習精神本質的。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/>
              <a:ea typeface="Adobe 繁黑體 Std B" panose="020B0700000000000000" pitchFamily="34" charset="-120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3" r="26621"/>
          <a:stretch/>
        </p:blipFill>
        <p:spPr bwMode="auto">
          <a:xfrm>
            <a:off x="9463721" y="1554479"/>
            <a:ext cx="1941341" cy="189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714895" y="1545996"/>
            <a:ext cx="87488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生成對抗網絡（英語：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Generative Adversarial Network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，簡稱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GAN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）是非監督式學習的一種方法，通過讓兩個神經網路相互博弈的方式進行學習。該方法由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Ian 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Goodfellow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等人於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2014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/>
                <a:ea typeface="Adobe 繁黑體 Std B" panose="020B0700000000000000" pitchFamily="34" charset="-120"/>
                <a:cs typeface="Montserrat" panose="02000505000000020004"/>
                <a:sym typeface="Montserrat" panose="02000505000000020004"/>
              </a:rPr>
              <a:t>年提出。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00505000000020004"/>
              <a:ea typeface="Adobe 繁黑體 Std B" panose="020B0700000000000000" pitchFamily="34" charset="-120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030" name="Picture 6" descr="C:\Users\I5302\Downloads\eFrUzu1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329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8300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Discriminator.py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92184" y="5179817"/>
            <a:ext cx="11599816" cy="206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建構子設定寬為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28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、高為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28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channels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28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28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過濾器取出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64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值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CAPACITY(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容量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)= width*height*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channels,shape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帶入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為张量的形状 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優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化器採用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Adam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loss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MSE,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指標使用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</a:p>
          <a:p>
            <a:pPr marL="0" indent="0">
              <a:buNone/>
            </a:pP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48630" r="10551" b="9530"/>
          <a:stretch/>
        </p:blipFill>
        <p:spPr>
          <a:xfrm>
            <a:off x="52251" y="1837764"/>
            <a:ext cx="11304375" cy="29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Discriminator.py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92184" y="4386263"/>
            <a:ext cx="11599816" cy="2855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Concatenate(axis=-1)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連接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一個輸入張量的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列表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Convolution2D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kernel_size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為卷積核的寬度和長度，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strides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為卷積的步長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Padding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same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代表保留邊界處的捲積結果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activation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：激活函數</a:t>
            </a:r>
          </a:p>
          <a:p>
            <a:pPr marL="0" indent="0">
              <a:buNone/>
            </a:pP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LeakyRelU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是修正線性單元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alpha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：負數部分的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斜率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26953" r="6699" b="39710"/>
          <a:stretch/>
        </p:blipFill>
        <p:spPr>
          <a:xfrm>
            <a:off x="0" y="1837765"/>
            <a:ext cx="12139612" cy="243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Discriminator.py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92184" y="4700589"/>
            <a:ext cx="11599816" cy="2541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self.FS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=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starting_filters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(</a:t>
            </a:r>
            <a:r>
              <a:rPr lang="zh-TW" altLang="en-US" dirty="0"/>
              <a:t>過濾開始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UpSampling2D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2D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輸入的上採樣層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Batch Normalization: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批標準化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momentum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：更新的動能 一般訂為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0.5,concatenate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為連接兩個圖像</a:t>
            </a:r>
          </a:p>
          <a:p>
            <a:pPr marL="0" indent="0">
              <a:buNone/>
            </a:pP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44952" r="7306" b="21297"/>
          <a:stretch/>
        </p:blipFill>
        <p:spPr>
          <a:xfrm>
            <a:off x="0" y="1985962"/>
            <a:ext cx="11864822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5801" y="4514824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Summaray</a:t>
            </a:r>
            <a:r>
              <a:rPr lang="en-US" altLang="zh-CN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function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打</a:t>
            </a:r>
            <a:r>
              <a:rPr lang="zh-CN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印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出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對抗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CN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概</a:t>
            </a:r>
            <a:r>
              <a:rPr lang="zh-CN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况</a:t>
            </a:r>
            <a:endParaRPr lang="en-US" altLang="zh-CN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CN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Save_model</a:t>
            </a:r>
            <a:r>
              <a:rPr lang="en-US" altLang="zh-CN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function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將對抗模型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圖片存在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out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資料夾裡</a:t>
            </a:r>
            <a:endParaRPr lang="en-US" altLang="zh-CN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Discriminator.py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68538" r="25090" b="12943"/>
          <a:stretch/>
        </p:blipFill>
        <p:spPr>
          <a:xfrm>
            <a:off x="0" y="2210404"/>
            <a:ext cx="11654619" cy="16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40626" r="9883" b="9374"/>
          <a:stretch/>
        </p:blipFill>
        <p:spPr>
          <a:xfrm>
            <a:off x="0" y="1723464"/>
            <a:ext cx="11925547" cy="372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4857724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Epochs=50000: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50000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次訓練週期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CN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checkpoint = </a:t>
            </a:r>
            <a:r>
              <a:rPr lang="en-US" altLang="zh-CN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50:checkpoint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一次訓練跑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50</a:t>
            </a:r>
            <a:endParaRPr lang="en-US" altLang="zh-CN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34068" r="9869" b="31114"/>
          <a:stretch/>
        </p:blipFill>
        <p:spPr>
          <a:xfrm>
            <a:off x="0" y="1995496"/>
            <a:ext cx="11599819" cy="25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5021991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Orig_A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Orig_b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輸入原始圖片寬、高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Fake_A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是由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Orig_b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圖片經過生成模型產生的假圖片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對抗模型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Trainable(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可訓練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設定為不訓練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valid(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有效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7903" r="10081" b="27210"/>
          <a:stretch/>
        </p:blipFill>
        <p:spPr>
          <a:xfrm>
            <a:off x="0" y="1685899"/>
            <a:ext cx="1130124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8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5021991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讀取圖片資料，分成</a:t>
            </a:r>
            <a:r>
              <a:rPr lang="en-US" altLang="zh-TW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imgs_A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imgs_B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兩群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List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7924" r="27821" b="40541"/>
          <a:stretch/>
        </p:blipFill>
        <p:spPr>
          <a:xfrm>
            <a:off x="280226" y="1471612"/>
            <a:ext cx="10973907" cy="35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3929063"/>
            <a:ext cx="10394706" cy="2764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arr.astype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(np.float32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將圖片轉為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float32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位元 除以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次方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np.expand_dims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就是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axis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的那一個軸上把數據加上去，這個數據在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axis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這個軸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位置</a:t>
            </a:r>
            <a:endParaRPr lang="en-US" altLang="zh-CN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" t="42969" r="43774" b="43359"/>
          <a:stretch/>
        </p:blipFill>
        <p:spPr>
          <a:xfrm>
            <a:off x="257175" y="1837765"/>
            <a:ext cx="10235381" cy="13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705096" y="3993291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grabListOfFiles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做一張一張圖片的讀取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extension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=“.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webp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WebP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一種同時提供了有損壓縮與無失真壓縮（可逆壓縮）的圖片檔案格式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29" t="30569" r="24111" b="50337"/>
          <a:stretch/>
        </p:blipFill>
        <p:spPr>
          <a:xfrm>
            <a:off x="238093" y="1993069"/>
            <a:ext cx="11328713" cy="16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Cycle GAN</a:t>
            </a:r>
            <a:br>
              <a:rPr lang="en-US" altLang="zh-TW" b="1" dirty="0"/>
            </a:b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96" y="1440656"/>
            <a:ext cx="66675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2875" y="1616898"/>
            <a:ext cx="4572000" cy="518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err="1">
                <a:solidFill>
                  <a:srgbClr val="002060"/>
                </a:solidFill>
              </a:rPr>
              <a:t>CycleGAN</a:t>
            </a:r>
            <a:r>
              <a:rPr lang="zh-TW" altLang="en-US" sz="2800" dirty="0"/>
              <a:t>本質上是兩個鏡像對稱的</a:t>
            </a:r>
            <a:r>
              <a:rPr lang="en-US" altLang="zh-TW" sz="2800" dirty="0"/>
              <a:t>GAN</a:t>
            </a:r>
            <a:r>
              <a:rPr lang="zh-TW" altLang="en-US" sz="2800" dirty="0"/>
              <a:t>，構成了一個環形網絡。</a:t>
            </a:r>
            <a:r>
              <a:rPr lang="zh-TW" altLang="en-US" sz="2800" dirty="0"/>
              <a:t/>
            </a:r>
            <a:br>
              <a:rPr lang="zh-TW" altLang="en-US" sz="2800" dirty="0"/>
            </a:br>
            <a:r>
              <a:rPr lang="zh-TW" altLang="en-US" sz="2800" dirty="0"/>
              <a:t>兩個</a:t>
            </a:r>
            <a:r>
              <a:rPr lang="en-US" altLang="zh-TW" sz="2800" dirty="0"/>
              <a:t>GAN</a:t>
            </a:r>
            <a:r>
              <a:rPr lang="zh-TW" altLang="en-US" sz="2800" dirty="0"/>
              <a:t>共享兩個生成器，並各自帶一個判別器，即共有兩個判別器和兩個生成器。一個單向</a:t>
            </a:r>
            <a:r>
              <a:rPr lang="en-US" altLang="zh-TW" sz="2800" dirty="0"/>
              <a:t>GAN</a:t>
            </a:r>
            <a:r>
              <a:rPr lang="zh-TW" altLang="en-US" sz="2800" dirty="0"/>
              <a:t>兩個</a:t>
            </a:r>
            <a:r>
              <a:rPr lang="en-US" altLang="zh-TW" sz="2800" dirty="0"/>
              <a:t>loss</a:t>
            </a:r>
            <a:r>
              <a:rPr lang="zh-TW" altLang="en-US" sz="2800" dirty="0"/>
              <a:t>，兩個即共四個</a:t>
            </a:r>
            <a:r>
              <a:rPr lang="en-US" altLang="zh-TW" sz="2800" dirty="0"/>
              <a:t>loss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80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5021991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Gray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False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將開啟的檔案圖片轉為灰色圖片</a:t>
            </a:r>
            <a:endParaRPr lang="en-US" altLang="zh-CN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Gray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true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開啟的檔案圖片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轉為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RGB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色階圖片</a:t>
            </a:r>
            <a:endParaRPr lang="en-US" altLang="zh-CN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34106" r="41052" b="34603"/>
          <a:stretch/>
        </p:blipFill>
        <p:spPr>
          <a:xfrm>
            <a:off x="1031837" y="1837764"/>
            <a:ext cx="9352967" cy="279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5021991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計算</a:t>
            </a:r>
            <a:r>
              <a:rPr lang="en-US" altLang="zh-TW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X_train_A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batches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的長度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訓練對抗模型為此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培訓批次獲取真實圖像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917" t="24189" r="10695" b="30628"/>
          <a:stretch/>
        </p:blipFill>
        <p:spPr>
          <a:xfrm>
            <a:off x="456508" y="1709177"/>
            <a:ext cx="10855467" cy="311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4164824"/>
            <a:ext cx="10394706" cy="2921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所用的圖像，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直到沒有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CN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numpy.delete</a:t>
            </a:r>
            <a:r>
              <a:rPr lang="en-US" altLang="zh-CN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CN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arr</a:t>
            </a:r>
            <a:r>
              <a:rPr lang="en-US" altLang="zh-CN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CN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obj</a:t>
            </a:r>
            <a:r>
              <a:rPr lang="en-US" altLang="zh-CN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, axis=None</a:t>
            </a:r>
            <a:r>
              <a:rPr lang="en-US" altLang="zh-CN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CN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axis = 0</a:t>
            </a:r>
            <a:r>
              <a:rPr lang="zh-CN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：表示刪除數組的</a:t>
            </a:r>
            <a:r>
              <a:rPr lang="zh-CN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行 </a:t>
            </a:r>
            <a:r>
              <a:rPr lang="en-US" altLang="zh-CN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axis </a:t>
            </a:r>
            <a:r>
              <a:rPr lang="en-US" altLang="zh-CN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= 1</a:t>
            </a:r>
            <a:r>
              <a:rPr lang="zh-CN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：表示刪除數組的</a:t>
            </a:r>
            <a:r>
              <a:rPr lang="zh-CN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</a:t>
            </a:r>
            <a:endParaRPr lang="en-US" altLang="zh-CN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CN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np.reshape</a:t>
            </a:r>
            <a:r>
              <a:rPr lang="en-US" altLang="zh-CN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(a, b)</a:t>
            </a:r>
            <a:r>
              <a:rPr lang="zh-CN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這是最基本的塑形功能，可以直接將陣列重新塑形成</a:t>
            </a:r>
            <a:r>
              <a:rPr lang="en-US" altLang="zh-CN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a-by-b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或是更高維度的形狀</a:t>
            </a:r>
            <a:endParaRPr lang="en-US" altLang="zh-CN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52" t="33523" r="3214" b="40249"/>
          <a:stretch/>
        </p:blipFill>
        <p:spPr>
          <a:xfrm>
            <a:off x="-31246" y="1837765"/>
            <a:ext cx="12223246" cy="18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7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4395018"/>
            <a:ext cx="10394706" cy="2298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y_valid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=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np.ones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創建一個矩陣，內部元素均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y_fake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=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np.zeros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創建一個矩陣，內部元素均為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</a:p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現在用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這批實際訓練鑑別器</a:t>
            </a:r>
            <a:endParaRPr lang="en-US" altLang="zh-CN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15505" r="5710" b="46692"/>
          <a:stretch/>
        </p:blipFill>
        <p:spPr>
          <a:xfrm>
            <a:off x="0" y="1719777"/>
            <a:ext cx="11868443" cy="26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4864828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生成模型的損失用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gan.gan_model.train_on_batch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()</a:t>
            </a:r>
          </a:p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設定標籤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label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=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str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(e)+'_'+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str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(b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  </a:t>
            </a:r>
          </a:p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呼叫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plot_checkpoint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(label)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37352" r="3572" b="21441"/>
          <a:stretch/>
        </p:blipFill>
        <p:spPr>
          <a:xfrm>
            <a:off x="0" y="1631288"/>
            <a:ext cx="12060800" cy="28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5021991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Imgs_A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Imgs_b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測試的圖片塑型成圖片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Imgs_b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經過生成模型作出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测，產生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fake_A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np.concatenate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陣列</a:t>
            </a:r>
            <a:r>
              <a:rPr lang="zh-CN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拼</a:t>
            </a:r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接</a:t>
            </a:r>
            <a:r>
              <a:rPr lang="zh-CN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CN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escale images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重新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縮放圖像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3981" r="17213" b="34365"/>
          <a:stretch/>
        </p:blipFill>
        <p:spPr>
          <a:xfrm>
            <a:off x="200025" y="1837765"/>
            <a:ext cx="10701337" cy="30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5021991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標示三張圖片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Style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Generated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Original</a:t>
            </a:r>
            <a:endParaRPr lang="en-US" altLang="zh-CN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train.py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49364" r="42026" b="8936"/>
          <a:stretch/>
        </p:blipFill>
        <p:spPr>
          <a:xfrm>
            <a:off x="1769442" y="1580590"/>
            <a:ext cx="8229600" cy="332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5186336"/>
            <a:ext cx="10394706" cy="167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Run.py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匯入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train.py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與設定各種參數值，</a:t>
            </a:r>
            <a:endParaRPr lang="en-US" altLang="zh-CN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訓練圖片的路徑放在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data/cityscapes/train/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 smtClean="0">
                <a:solidFill>
                  <a:schemeClr val="tx1"/>
                </a:solidFill>
              </a:rPr>
              <a:t>RUN.py</a:t>
            </a:r>
            <a:endParaRPr lang="en-US" altLang="zh-TW" sz="4800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2405" r="57277" b="51688"/>
          <a:stretch/>
        </p:blipFill>
        <p:spPr>
          <a:xfrm>
            <a:off x="2343150" y="1574424"/>
            <a:ext cx="7400925" cy="34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4271962"/>
            <a:ext cx="10394706" cy="1600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trainer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子類別帶入高、寬、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channels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epochs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batch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checkpoint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、訓練路徑、測試路徑，執行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train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 smtClean="0">
                <a:solidFill>
                  <a:schemeClr val="tx1"/>
                </a:solidFill>
              </a:rPr>
              <a:t>RUN.py</a:t>
            </a:r>
            <a:endParaRPr lang="en-US" altLang="zh-TW" sz="480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0820" r="24063" b="30901"/>
          <a:stretch/>
        </p:blipFill>
        <p:spPr>
          <a:xfrm>
            <a:off x="0" y="2183312"/>
            <a:ext cx="11843698" cy="160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vango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t="13644" r="5507" b="9447"/>
          <a:stretch/>
        </p:blipFill>
        <p:spPr>
          <a:xfrm>
            <a:off x="554784" y="1837765"/>
            <a:ext cx="10656738" cy="48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6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800" b="1" dirty="0"/>
              <a:t>解答</a:t>
            </a:r>
            <a:endParaRPr lang="en-US" altLang="zh-TW" sz="4800" b="1" dirty="0">
              <a:solidFill>
                <a:schemeClr val="tx1"/>
              </a:solidFill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00062" y="2071688"/>
            <a:ext cx="10987087" cy="43005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We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first compare our approach against recent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methods for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unpaired image-to-image translation on paired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datasets where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ground truth input-output pairs are available for evaluation. We then study 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 importance of both the adversarial loss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and 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 cycle consistency loss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and compare our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full method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against several variants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Finally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we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demonstrate the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generality of our algorithm on a wide range of applications where paired data does not exist. For brevity, we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refer to our method as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CycleGAN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 The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PyTorch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and Torch code, models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and full results can be found at our website.</a:t>
            </a:r>
          </a:p>
        </p:txBody>
      </p:sp>
    </p:spTree>
    <p:extLst>
      <p:ext uri="{BB962C8B-B14F-4D97-AF65-F5344CB8AC3E}">
        <p14:creationId xmlns:p14="http://schemas.microsoft.com/office/powerpoint/2010/main" val="2434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solidFill>
                  <a:schemeClr val="tx1"/>
                </a:solidFill>
              </a:rPr>
              <a:t>vango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7113" r="4869" b="5326"/>
          <a:stretch/>
        </p:blipFill>
        <p:spPr>
          <a:xfrm>
            <a:off x="329776" y="1837765"/>
            <a:ext cx="10750731" cy="49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facades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7768" r="51673" b="45090"/>
          <a:stretch/>
        </p:blipFill>
        <p:spPr>
          <a:xfrm>
            <a:off x="2687275" y="1654447"/>
            <a:ext cx="6046020" cy="26125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58204" r="51673" b="5089"/>
          <a:stretch/>
        </p:blipFill>
        <p:spPr>
          <a:xfrm>
            <a:off x="2687275" y="4276091"/>
            <a:ext cx="6046021" cy="25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1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1685926"/>
            <a:ext cx="10394706" cy="4186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3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CycleGAN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讓我可以將風景照、個人照，運用前輩訓練的</a:t>
            </a:r>
            <a:r>
              <a:rPr lang="zh-TW" altLang="en-US" sz="32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莫內模型、梵谷模型、</a:t>
            </a:r>
            <a:r>
              <a:rPr lang="en-US" altLang="zh-TW" sz="3200" b="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Ukiyo</a:t>
            </a:r>
            <a:r>
              <a:rPr lang="zh-TW" altLang="en-US" sz="32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模型、</a:t>
            </a:r>
            <a:r>
              <a:rPr lang="en-US" altLang="zh-TW" sz="32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Cezanne</a:t>
            </a:r>
            <a:r>
              <a:rPr lang="zh-TW" altLang="en-US" sz="32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，使用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將照片轉換成各種畫風的藝術照。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未來想做圖片轉換成</a:t>
            </a:r>
            <a:r>
              <a:rPr lang="en-US" altLang="zh-TW" sz="32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sz="32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圖，做自畫像的公仔</a:t>
            </a:r>
            <a:endParaRPr lang="zh-TW" altLang="en-US" sz="32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800" dirty="0" smtClean="0">
                <a:solidFill>
                  <a:schemeClr val="tx1"/>
                </a:solidFill>
              </a:rPr>
              <a:t>結論</a:t>
            </a:r>
            <a:endParaRPr lang="en-US" altLang="zh-TW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3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7977" y="1837765"/>
            <a:ext cx="10394706" cy="4214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[1] </a:t>
            </a:r>
            <a:r>
              <a:rPr lang="en-US" altLang="zh-TW" sz="2400" b="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junyanz</a:t>
            </a:r>
            <a:r>
              <a:rPr lang="en-US" altLang="zh-TW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 err="1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CycleGAN</a:t>
            </a:r>
            <a:r>
              <a:rPr lang="en-US" altLang="zh-TW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project</a:t>
            </a:r>
            <a:endParaRPr lang="en-US" altLang="zh-TW" sz="2400" b="1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https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://github.com/junyanz/CycleGAN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[2] K.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Bousmalis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N. Silberman, D. Dohan, D.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Erhan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and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D. Krishnan. Unsupervised pixel-level domain adaptation with generative adversarial networks. In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CVPR,2017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. 3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[3] R. W.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Brislin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. Back-translation for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cross-cultural research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. Journal of cross-cultural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psychology,1(3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):185–216, 1970. 2,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800" b="1" dirty="0">
                <a:solidFill>
                  <a:schemeClr val="tx1"/>
                </a:solidFill>
              </a:rPr>
              <a:t>參考文獻</a:t>
            </a:r>
            <a:endParaRPr lang="en-US" altLang="zh-TW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685801" y="2066365"/>
            <a:ext cx="10394706" cy="4214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[4] M.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Cordts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M.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Omran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S. Ramos, T.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Rehfeld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M.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Enzweiler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R.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Benenson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U. Franke, S. Roth, and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Schiele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. The cityscapes dataset for semantic urban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scene understanding. In CVPR, 2016. 2, 5, 6, 18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[5] J. Deng, W. Dong, R.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Socher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L.-J. Li, K. Li, and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Fei-Fei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Imagenet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A large-scale hierarchical image database. In CVPR, 2009. 8, 13, 18</a:t>
            </a:r>
          </a:p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[6] E. L. Denton, S.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Chintala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R. Fergus, et al. Deep generative image models using a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laplacian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pyramid of adversarial networks. In NIPS, 2015. 2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800" b="1" dirty="0">
                <a:solidFill>
                  <a:schemeClr val="tx1"/>
                </a:solidFill>
              </a:rPr>
              <a:t>參考文獻</a:t>
            </a:r>
            <a:endParaRPr lang="en-US" altLang="zh-TW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4800" dirty="0" smtClean="0">
                <a:solidFill>
                  <a:schemeClr val="tx1"/>
                </a:solidFill>
              </a:rPr>
              <a:t>成果</a:t>
            </a:r>
            <a:endParaRPr lang="en-US" altLang="zh-TW" sz="4800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755" t="31320" r="22568" b="21300"/>
          <a:stretch/>
        </p:blipFill>
        <p:spPr>
          <a:xfrm>
            <a:off x="1585912" y="1837765"/>
            <a:ext cx="8958263" cy="41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524000" y="1268761"/>
            <a:ext cx="9144000" cy="20382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dirty="0" smtClean="0"/>
              <a:t>程式架構說明</a:t>
            </a:r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4086172" y="5373216"/>
            <a:ext cx="3888432" cy="12241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系統主程式</a:t>
            </a:r>
            <a:endParaRPr lang="en-US" altLang="zh-TW" sz="3600" dirty="0"/>
          </a:p>
          <a:p>
            <a:pPr algn="ctr"/>
            <a:r>
              <a:rPr lang="en-US" altLang="zh-TW" sz="3600" dirty="0"/>
              <a:t>run.py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079776" y="3645024"/>
            <a:ext cx="3888432" cy="12241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核心程式</a:t>
            </a:r>
            <a:endParaRPr lang="en-US" altLang="zh-TW" sz="3600" dirty="0"/>
          </a:p>
          <a:p>
            <a:pPr algn="ctr"/>
            <a:r>
              <a:rPr lang="en-US" altLang="zh-TW" sz="3600" dirty="0"/>
              <a:t>train.py</a:t>
            </a:r>
            <a:endParaRPr lang="zh-TW" altLang="en-US" sz="3600" dirty="0"/>
          </a:p>
        </p:txBody>
      </p:sp>
      <p:cxnSp>
        <p:nvCxnSpPr>
          <p:cNvPr id="7" name="直線單箭頭接點 6"/>
          <p:cNvCxnSpPr>
            <a:stCxn id="4" idx="0"/>
          </p:cNvCxnSpPr>
          <p:nvPr/>
        </p:nvCxnSpPr>
        <p:spPr>
          <a:xfrm flipV="1">
            <a:off x="6030388" y="4869160"/>
            <a:ext cx="0" cy="50405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 flipV="1">
            <a:off x="4086172" y="2924944"/>
            <a:ext cx="1937820" cy="72008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6023993" y="2852936"/>
            <a:ext cx="15363" cy="79208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0"/>
          </p:cNvCxnSpPr>
          <p:nvPr/>
        </p:nvCxnSpPr>
        <p:spPr>
          <a:xfrm flipV="1">
            <a:off x="6023992" y="2968966"/>
            <a:ext cx="2088232" cy="67605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609515" y="1608045"/>
            <a:ext cx="2844316" cy="122413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主模型</a:t>
            </a:r>
            <a:endParaRPr lang="en-US" altLang="zh-TW" sz="3600" dirty="0"/>
          </a:p>
          <a:p>
            <a:pPr algn="ctr"/>
            <a:r>
              <a:rPr lang="en-US" altLang="zh-TW" sz="3600" dirty="0"/>
              <a:t>gan.py</a:t>
            </a:r>
            <a:endParaRPr lang="zh-TW" altLang="en-US" sz="3600" dirty="0"/>
          </a:p>
        </p:txBody>
      </p:sp>
      <p:sp>
        <p:nvSpPr>
          <p:cNvPr id="17" name="矩形 16"/>
          <p:cNvSpPr/>
          <p:nvPr/>
        </p:nvSpPr>
        <p:spPr>
          <a:xfrm>
            <a:off x="7615301" y="1629530"/>
            <a:ext cx="2844316" cy="122413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對抗模型</a:t>
            </a:r>
            <a:endParaRPr lang="en-US" altLang="zh-TW" sz="3600" dirty="0"/>
          </a:p>
          <a:p>
            <a:pPr algn="ctr"/>
            <a:r>
              <a:rPr lang="en-US" altLang="zh-TW" sz="2800" dirty="0" smtClean="0"/>
              <a:t>discriminator.py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1631504" y="1598537"/>
            <a:ext cx="2844316" cy="122413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/>
              <a:t>生成模型</a:t>
            </a:r>
            <a:endParaRPr lang="en-US" altLang="zh-TW" sz="3600" dirty="0"/>
          </a:p>
          <a:p>
            <a:pPr algn="ctr"/>
            <a:r>
              <a:rPr lang="en-US" altLang="zh-TW" sz="3600" dirty="0"/>
              <a:t>generator.py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37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generator.py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5758" t="48125" r="39124" b="27549"/>
          <a:stretch/>
        </p:blipFill>
        <p:spPr>
          <a:xfrm>
            <a:off x="732939" y="2149255"/>
            <a:ext cx="10302606" cy="2556425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780077" y="5017170"/>
            <a:ext cx="10302606" cy="522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Generator class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__</a:t>
            </a:r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init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__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summary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save_model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function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29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generator.py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572591" y="5051229"/>
            <a:ext cx="11599816" cy="206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建構子設定寬為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28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、高為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28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channels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帶入為张量的形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状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優化器採用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Adam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loss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二元交叉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熵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指標使用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accuracy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30407" r="1568" b="27059"/>
          <a:stretch/>
        </p:blipFill>
        <p:spPr>
          <a:xfrm>
            <a:off x="0" y="1837765"/>
            <a:ext cx="12043954" cy="2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4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4BEA2D4-897E-4DC4-B273-3C3154D47654}"/>
              </a:ext>
            </a:extLst>
          </p:cNvPr>
          <p:cNvSpPr txBox="1">
            <a:spLocks/>
          </p:cNvSpPr>
          <p:nvPr/>
        </p:nvSpPr>
        <p:spPr>
          <a:xfrm>
            <a:off x="353259" y="4796119"/>
            <a:ext cx="11599816" cy="206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Convolution2D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卷積層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kernel_size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為卷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積核的寬度和長度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strides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卷積的步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長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Padding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same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代表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保留邊界處的捲積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 activation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：激活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函數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err="1" smtClean="0"/>
              <a:t>LeakyRelU</a:t>
            </a:r>
            <a:r>
              <a:rPr lang="zh-TW" altLang="en-US" sz="2400" dirty="0"/>
              <a:t>是修正線性</a:t>
            </a:r>
            <a:r>
              <a:rPr lang="zh-TW" altLang="en-US" sz="2400" dirty="0" smtClean="0"/>
              <a:t>單元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alpha</a:t>
            </a:r>
            <a:r>
              <a:rPr lang="zh-TW" altLang="en-US" sz="2400" dirty="0"/>
              <a:t>：負數部分的斜率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F8C599-8E6F-4CFA-A54D-7817DCEF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</a:rPr>
              <a:t>generator.py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23787" r="1598" b="36495"/>
          <a:stretch/>
        </p:blipFill>
        <p:spPr>
          <a:xfrm>
            <a:off x="0" y="1837765"/>
            <a:ext cx="11953075" cy="27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紅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主要賽事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賽事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</Template>
  <TotalTime>1961</TotalTime>
  <Words>1599</Words>
  <Application>Microsoft Office PowerPoint</Application>
  <PresentationFormat>寬螢幕</PresentationFormat>
  <Paragraphs>167</Paragraphs>
  <Slides>44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5" baseType="lpstr">
      <vt:lpstr>Adobe 繁黑體 Std B</vt:lpstr>
      <vt:lpstr>等线</vt:lpstr>
      <vt:lpstr>Montserrat</vt:lpstr>
      <vt:lpstr>宋体</vt:lpstr>
      <vt:lpstr>新細明體</vt:lpstr>
      <vt:lpstr>標楷體</vt:lpstr>
      <vt:lpstr>Arial</vt:lpstr>
      <vt:lpstr>Calibri</vt:lpstr>
      <vt:lpstr>Impact</vt:lpstr>
      <vt:lpstr>Wingdings</vt:lpstr>
      <vt:lpstr>主要賽事</vt:lpstr>
      <vt:lpstr>Style Transfering Your Image Using CycleGAN</vt:lpstr>
      <vt:lpstr>PowerPoint 簡報</vt:lpstr>
      <vt:lpstr>Cycle GAN </vt:lpstr>
      <vt:lpstr>解答</vt:lpstr>
      <vt:lpstr>成果</vt:lpstr>
      <vt:lpstr>程式架構說明</vt:lpstr>
      <vt:lpstr>generator.py</vt:lpstr>
      <vt:lpstr>generator.py</vt:lpstr>
      <vt:lpstr>generator.py</vt:lpstr>
      <vt:lpstr>generator.py</vt:lpstr>
      <vt:lpstr>generator.py</vt:lpstr>
      <vt:lpstr>generator.py</vt:lpstr>
      <vt:lpstr>generator.py</vt:lpstr>
      <vt:lpstr>generator.py</vt:lpstr>
      <vt:lpstr>gan.py</vt:lpstr>
      <vt:lpstr>gan.py</vt:lpstr>
      <vt:lpstr>gan.py</vt:lpstr>
      <vt:lpstr>gan.py</vt:lpstr>
      <vt:lpstr>Discriminator.py</vt:lpstr>
      <vt:lpstr>Discriminator.py</vt:lpstr>
      <vt:lpstr>Discriminator.py</vt:lpstr>
      <vt:lpstr>Discriminator.py</vt:lpstr>
      <vt:lpstr>Discriminator.py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train.py</vt:lpstr>
      <vt:lpstr>RUN.py</vt:lpstr>
      <vt:lpstr>RUN.py</vt:lpstr>
      <vt:lpstr>vango</vt:lpstr>
      <vt:lpstr>vango</vt:lpstr>
      <vt:lpstr>facades</vt:lpstr>
      <vt:lpstr>結論</vt:lpstr>
      <vt:lpstr>參考文獻</vt:lpstr>
      <vt:lpstr>參考文獻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影像特效與全景應用</dc:title>
  <dc:creator>user</dc:creator>
  <cp:lastModifiedBy>user</cp:lastModifiedBy>
  <cp:revision>85</cp:revision>
  <dcterms:created xsi:type="dcterms:W3CDTF">2019-01-03T03:45:00Z</dcterms:created>
  <dcterms:modified xsi:type="dcterms:W3CDTF">2019-01-16T06:24:24Z</dcterms:modified>
</cp:coreProperties>
</file>